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9" r:id="rId5"/>
    <p:sldId id="300" r:id="rId6"/>
    <p:sldId id="312" r:id="rId7"/>
    <p:sldId id="301" r:id="rId8"/>
    <p:sldId id="302" r:id="rId9"/>
    <p:sldId id="303" r:id="rId10"/>
    <p:sldId id="310" r:id="rId11"/>
    <p:sldId id="304" r:id="rId12"/>
    <p:sldId id="305" r:id="rId13"/>
    <p:sldId id="306" r:id="rId14"/>
    <p:sldId id="307" r:id="rId15"/>
    <p:sldId id="308" r:id="rId16"/>
    <p:sldId id="311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peak Pro" panose="020B0504020101020102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AB3D9-61D8-45DB-8920-D9D7AEB91322}" v="69" dt="2021-09-26T09:48:59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9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26-Sep-21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B04-6092-44A5-9CC9-29EA91030F62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A224F-AC28-4C28-8BEC-1F7564E1EE86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F42B-607B-4CE6-8617-683A245DD2AC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93A9-4E3C-40FA-897E-CE4C93EC285D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25DE-CD5C-415A-8081-07971D19E4CD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F9B94-E7B2-4D56-A15D-F9F450E8000D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3D938-981D-45FB-8D57-7D8D3E8CC700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809B4-FD3E-42DD-A333-64305DFDC16F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9368-DFD2-4CEA-9588-48383995D696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9B1-8695-41E6-BE2F-9490B02C60F7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BA25D-E8F3-4465-8EF4-9423D6A52D00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FBBA-306A-4575-96DE-B11B364B3697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D7F3E-5E7B-4585-8519-E1456A3C6EC6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05AE-C1D8-4FA0-B0EF-DDD2CAE5577F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882F-8624-4F30-91DF-E734C3B1F3BD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48C2-4B82-4C66-B4AA-FCA4F4D6BC6B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A6B0-03ED-48AE-936F-1EC5680C5181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E94D-2BD1-43C3-9749-32361699EA88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DD8B5-A05A-4187-8B50-AC51FA2A43D6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9A3FC-081E-41A4-A99F-684E3099C63A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A56E-CB22-4732-A4F8-91B113470E8E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B32D-B6E1-4957-B021-E25B3E0F76D1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4F37-923E-4AEB-A5C1-1D502E45F207}" type="datetime1">
              <a:rPr lang="en-US" noProof="0" smtClean="0"/>
              <a:t>26-Sep-21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Power Apps Portal Web API - Deep dive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2862-3982-448C-9861-8D8F58900B5A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0B14D-8FB6-42F5-90A2-53A4168F6BA2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05F44-C945-4586-9466-A13DA84C8F23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4B4E-CDB1-4524-A8FE-AABF4C8223FB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2422-DB5A-4171-99F8-2100C3CF4E97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ED927-B8A0-4EC6-81B6-B039E8AE1E84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6B94-EF6D-4ABE-8083-B348E9CD969A}" type="datetime1">
              <a:rPr lang="en-US" noProof="0" smtClean="0"/>
              <a:t>26-Sep-21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Power Apps Portal Web API - Deep dive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C891-E301-4384-B4AE-F339F01018C4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ADC9-2719-49DC-AFC7-7BF0BE99BC76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25A6-03E8-4DA7-92A3-5D839AF27EF9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A388-4016-4465-8864-4E270BB35ECC}" type="datetime1">
              <a:rPr lang="en-US" noProof="0" smtClean="0"/>
              <a:t>26-Sep-21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Power Apps Portal Web API - Deep dive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E924C-6B1F-44B5-9395-D5440FE52400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6EAE-CCF1-4723-9AC1-8B81B8E4EE73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0698-F2A0-4328-A33C-4CCD5CE6C16D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CDA3-4B06-4BFD-9FE1-85A362B1651A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0209-D95D-41C3-A58B-A7CE2B833DC0}" type="datetime1">
              <a:rPr lang="en-US" noProof="0" smtClean="0"/>
              <a:t>26-Sep-21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Power Apps Portal Web API - Deep dive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6E5-0415-49A2-B736-53B7D6979CD6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1FE1-C0C6-44BD-BF45-F09BE9B10070}" type="datetime1">
              <a:rPr lang="en-US" noProof="0" smtClean="0"/>
              <a:t>26-Sep-21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Power Apps Portal Web API - Deep dive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7BB9-9555-4DDD-9809-70BFFE0BB50F}" type="datetime1">
              <a:rPr lang="en-US" noProof="0" smtClean="0"/>
              <a:t>26-Sep-21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Power Apps Portal Web API - Deep dive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153A-9FDA-47E5-BE68-82850DBF983A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2A204-30E8-48AB-9D78-CADCB1F19A33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337D-5595-475B-983D-AF38158D1ECA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CBD5-F844-4392-A2C0-6EB00A9419FD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FA90E66B-1306-4B0B-A68C-B28058A75322}" type="datetime1">
              <a:rPr lang="en-US" smtClean="0"/>
              <a:t>26-Sep-21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1.png"/><Relationship Id="rId21" Type="http://schemas.openxmlformats.org/officeDocument/2006/relationships/image" Target="../media/image34.jp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5.jpg"/><Relationship Id="rId16" Type="http://schemas.openxmlformats.org/officeDocument/2006/relationships/image" Target="../media/image30.png"/><Relationship Id="rId20" Type="http://schemas.openxmlformats.org/officeDocument/2006/relationships/hyperlink" Target="https://twitter.com/dancingwithcrm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hyperlink" Target="https://github.com/OOlashyn" TargetMode="External"/><Relationship Id="rId5" Type="http://schemas.openxmlformats.org/officeDocument/2006/relationships/image" Target="../media/image22.png"/><Relationship Id="rId15" Type="http://schemas.openxmlformats.org/officeDocument/2006/relationships/image" Target="../media/image29.svg"/><Relationship Id="rId10" Type="http://schemas.openxmlformats.org/officeDocument/2006/relationships/hyperlink" Target="https://www.linkedin.com/in/dancingwithcrm/" TargetMode="External"/><Relationship Id="rId19" Type="http://schemas.openxmlformats.org/officeDocument/2006/relationships/image" Target="../media/image33.svg"/><Relationship Id="rId4" Type="http://schemas.microsoft.com/office/2007/relationships/hdphoto" Target="../media/hdphoto1.wdp"/><Relationship Id="rId9" Type="http://schemas.openxmlformats.org/officeDocument/2006/relationships/hyperlink" Target="https://www.dancingwithcrm.com/" TargetMode="External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62879-58E0-4310-88B7-329791700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uk-UA"/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99566A4-DD71-4C5E-BA8B-BC30D150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A person wearing glasses and headphones&#10;&#10;Description automatically generated with medium confidence">
            <a:extLst>
              <a:ext uri="{FF2B5EF4-FFF2-40B4-BE49-F238E27FC236}">
                <a16:creationId xmlns:a16="http://schemas.microsoft.com/office/drawing/2014/main" id="{5435C54A-1273-4B64-94E0-1D12E47B1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7" t="191" r="7127" b="16628"/>
          <a:stretch/>
        </p:blipFill>
        <p:spPr>
          <a:xfrm>
            <a:off x="7178874" y="489218"/>
            <a:ext cx="3730025" cy="45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0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CA4-DBC9-4BAD-86D3-56286CED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9BF8C-6960-41B7-B6DC-729287C7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D77C-897A-4BF4-85EC-99F559DE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A4EA80-8B61-46DD-B3E0-0E34F3EA8C2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59B83B-3C8B-4716-B8C1-D43AF871B0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4113F-6728-4F2D-B4C3-9F13A3D4BA94}"/>
              </a:ext>
            </a:extLst>
          </p:cNvPr>
          <p:cNvSpPr txBox="1"/>
          <p:nvPr/>
        </p:nvSpPr>
        <p:spPr>
          <a:xfrm>
            <a:off x="4268583" y="1897142"/>
            <a:ext cx="6767652" cy="334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800" b="1" dirty="0"/>
              <a:t>Site Settings: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Webapi</a:t>
            </a:r>
            <a:r>
              <a:rPr lang="en-US" sz="2800" b="1" dirty="0"/>
              <a:t>/&lt;table name&gt;/enabled</a:t>
            </a:r>
            <a:endParaRPr lang="uk-UA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Webapi</a:t>
            </a:r>
            <a:r>
              <a:rPr lang="en-US" sz="2800" b="1" dirty="0"/>
              <a:t>/&lt;table name&gt;/fields</a:t>
            </a:r>
            <a:endParaRPr lang="pl-PL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List of fields logical names, coma separated</a:t>
            </a:r>
            <a:endParaRPr lang="uk-UA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Use * for all attributes</a:t>
            </a:r>
            <a:endParaRPr lang="uk-UA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Webapi</a:t>
            </a:r>
            <a:r>
              <a:rPr lang="en-US" sz="2800" b="1" dirty="0"/>
              <a:t>/error/</a:t>
            </a:r>
            <a:r>
              <a:rPr lang="en-US" sz="2800" b="1" dirty="0" err="1"/>
              <a:t>innererror</a:t>
            </a:r>
            <a:endParaRPr lang="uk-UA" sz="2800" b="1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E432C4B-F057-4F4D-8620-2F5EB7B7C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3586" y="2195665"/>
            <a:ext cx="2784815" cy="27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4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F7D5-6F5F-4E6B-8D11-D2A025DB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2822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236A9-64D2-43D8-8451-6F04FE0F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Power Apps Portal Web API - Deep dive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44F85-4D2A-4091-B00B-58EC2417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B1E8E12-6CB6-4212-89F0-1C6B9D26F5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raphic 6" descr="Spinning Plates with solid fill">
            <a:extLst>
              <a:ext uri="{FF2B5EF4-FFF2-40B4-BE49-F238E27FC236}">
                <a16:creationId xmlns:a16="http://schemas.microsoft.com/office/drawing/2014/main" id="{07D253FB-6A4F-4DC4-A86A-9F8B42CF9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4532" y="1589103"/>
            <a:ext cx="3534960" cy="35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8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3047-15A4-4E88-ABB0-521907F2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2822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Q&amp;A</a:t>
            </a:r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099CB-727A-4925-9EA7-21210EF6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Power Apps Portal Web API - Deep dive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C9779-7524-4DD4-88D8-8F5E279F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728132-A4D6-4480-B3B0-C3E6420E1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Question mark on green pastel background">
            <a:extLst>
              <a:ext uri="{FF2B5EF4-FFF2-40B4-BE49-F238E27FC236}">
                <a16:creationId xmlns:a16="http://schemas.microsoft.com/office/drawing/2014/main" id="{E4E67503-F88B-44F9-9E5E-30D693D59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4" b="37741"/>
          <a:stretch/>
        </p:blipFill>
        <p:spPr>
          <a:xfrm>
            <a:off x="20" y="1659525"/>
            <a:ext cx="12191980" cy="3872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954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E633-31DD-45C9-A482-86E2360CB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2822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5400" dirty="0"/>
              <a:t>Thank you!</a:t>
            </a:r>
            <a:endParaRPr lang="uk-UA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DF667-2861-4E5D-8942-B8D5C4C9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Power Apps Portal Web API - Deep dive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01C2E-5B54-4790-B3E1-DB41E441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3340879-259A-46C4-9C39-3D0A5AA6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0" y="2427281"/>
            <a:ext cx="11700000" cy="2164499"/>
          </a:xfrm>
          <a:prstGeom prst="rect">
            <a:avLst/>
          </a:prstGeom>
          <a:noFill/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F3B69CD-CC21-41DA-9A9C-36C4DC868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32539" y="837333"/>
            <a:ext cx="610772" cy="328893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A4CCABF0-ED61-4E2E-BEB9-C51C1EAC3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06" y="4318766"/>
            <a:ext cx="2141787" cy="21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678806" cy="312293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Purpose of Web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Available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Q&amp;A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92EC6-7173-4C70-9A3B-59226B4F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2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70" y="30129"/>
            <a:ext cx="4143555" cy="153658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92EC6-7173-4C70-9A3B-59226B4F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1C17483F-48A3-4BAF-A1A6-AC1CD0FD0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09" y="4187986"/>
            <a:ext cx="2141787" cy="2141787"/>
          </a:xfrm>
          <a:prstGeom prst="rect">
            <a:avLst/>
          </a:prstGeom>
        </p:spPr>
      </p:pic>
      <p:pic>
        <p:nvPicPr>
          <p:cNvPr id="9" name="Picture 2" descr="Microsoft Certified Trainer 2021-2022">
            <a:extLst>
              <a:ext uri="{FF2B5EF4-FFF2-40B4-BE49-F238E27FC236}">
                <a16:creationId xmlns:a16="http://schemas.microsoft.com/office/drawing/2014/main" id="{480A304D-48F3-488B-A3A5-68A22612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042" y="4826354"/>
            <a:ext cx="1503419" cy="150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icrosoft Certified: Dynamics 365 + Power Platform Solution Architect Expert">
            <a:extLst>
              <a:ext uri="{FF2B5EF4-FFF2-40B4-BE49-F238E27FC236}">
                <a16:creationId xmlns:a16="http://schemas.microsoft.com/office/drawing/2014/main" id="{5194629A-723D-4A71-B67A-7B27EC39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024" y="4826354"/>
            <a:ext cx="1503420" cy="150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MVP logo">
            <a:extLst>
              <a:ext uri="{FF2B5EF4-FFF2-40B4-BE49-F238E27FC236}">
                <a16:creationId xmlns:a16="http://schemas.microsoft.com/office/drawing/2014/main" id="{D1F94EF1-48CD-4891-B35B-41217AD64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32" y="4834956"/>
            <a:ext cx="949529" cy="1503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34FB3E-2B83-4A50-8EFF-A18F1FA45063}"/>
              </a:ext>
            </a:extLst>
          </p:cNvPr>
          <p:cNvSpPr txBox="1"/>
          <p:nvPr/>
        </p:nvSpPr>
        <p:spPr>
          <a:xfrm>
            <a:off x="7225029" y="1263814"/>
            <a:ext cx="377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https://www.dancingwithcrm.com/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1BDF98-7047-4C7B-88E1-AE7AFA975ED7}"/>
              </a:ext>
            </a:extLst>
          </p:cNvPr>
          <p:cNvSpPr txBox="1"/>
          <p:nvPr/>
        </p:nvSpPr>
        <p:spPr>
          <a:xfrm>
            <a:off x="7225029" y="2126569"/>
            <a:ext cx="46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https://www.linkedin.com/in/dancingwithcrm/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9A6440-5931-4E20-BC5F-9DDCE82C5899}"/>
              </a:ext>
            </a:extLst>
          </p:cNvPr>
          <p:cNvSpPr txBox="1"/>
          <p:nvPr/>
        </p:nvSpPr>
        <p:spPr>
          <a:xfrm>
            <a:off x="7225029" y="3915019"/>
            <a:ext cx="406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https://github.com/OOlashyn</a:t>
            </a:r>
            <a:endParaRPr lang="uk-UA" b="1" dirty="0">
              <a:solidFill>
                <a:schemeClr val="bg1"/>
              </a:solidFill>
            </a:endParaRPr>
          </a:p>
        </p:txBody>
      </p:sp>
      <p:pic>
        <p:nvPicPr>
          <p:cNvPr id="18" name="Графіка 12">
            <a:extLst>
              <a:ext uri="{FF2B5EF4-FFF2-40B4-BE49-F238E27FC236}">
                <a16:creationId xmlns:a16="http://schemas.microsoft.com/office/drawing/2014/main" id="{5BDC7B89-BA4C-447A-B8D2-B2AF864B8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5709" y="1106926"/>
            <a:ext cx="683108" cy="683108"/>
          </a:xfrm>
          <a:prstGeom prst="rect">
            <a:avLst/>
          </a:prstGeom>
        </p:spPr>
      </p:pic>
      <p:pic>
        <p:nvPicPr>
          <p:cNvPr id="19" name="Графіка 14">
            <a:extLst>
              <a:ext uri="{FF2B5EF4-FFF2-40B4-BE49-F238E27FC236}">
                <a16:creationId xmlns:a16="http://schemas.microsoft.com/office/drawing/2014/main" id="{397F1FBE-BF90-481F-BD94-82E7E09B0A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75709" y="1969235"/>
            <a:ext cx="684000" cy="684000"/>
          </a:xfrm>
          <a:prstGeom prst="rect">
            <a:avLst/>
          </a:prstGeom>
        </p:spPr>
      </p:pic>
      <p:pic>
        <p:nvPicPr>
          <p:cNvPr id="20" name="Графіка 16">
            <a:extLst>
              <a:ext uri="{FF2B5EF4-FFF2-40B4-BE49-F238E27FC236}">
                <a16:creationId xmlns:a16="http://schemas.microsoft.com/office/drawing/2014/main" id="{24236A66-6365-492B-9C84-449CAAB5D5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75709" y="2855911"/>
            <a:ext cx="684000" cy="684000"/>
          </a:xfrm>
          <a:prstGeom prst="rect">
            <a:avLst/>
          </a:prstGeom>
        </p:spPr>
      </p:pic>
      <p:pic>
        <p:nvPicPr>
          <p:cNvPr id="21" name="Графіка 5">
            <a:extLst>
              <a:ext uri="{FF2B5EF4-FFF2-40B4-BE49-F238E27FC236}">
                <a16:creationId xmlns:a16="http://schemas.microsoft.com/office/drawing/2014/main" id="{09C76D55-6DAA-477A-923D-9A7DF06F47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75708" y="3742586"/>
            <a:ext cx="684000" cy="684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79AF87-1DD2-4494-9319-7E31FCBA1543}"/>
              </a:ext>
            </a:extLst>
          </p:cNvPr>
          <p:cNvSpPr txBox="1"/>
          <p:nvPr/>
        </p:nvSpPr>
        <p:spPr>
          <a:xfrm>
            <a:off x="7225029" y="3052264"/>
            <a:ext cx="406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https://twitter.com/dancingwithcrm</a:t>
            </a:r>
            <a:endParaRPr lang="uk-UA" b="1" dirty="0">
              <a:solidFill>
                <a:schemeClr val="bg1"/>
              </a:solidFill>
            </a:endParaRPr>
          </a:p>
        </p:txBody>
      </p:sp>
      <p:pic>
        <p:nvPicPr>
          <p:cNvPr id="23" name="Picture 22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5E5D1031-FA37-4A86-B305-5C24195FBD0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5798"/>
          <a:stretch/>
        </p:blipFill>
        <p:spPr>
          <a:xfrm>
            <a:off x="643029" y="1249582"/>
            <a:ext cx="3256672" cy="3576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10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A344-BC8F-4EF4-9A07-EFCEDA37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30E1D-8625-4BB2-A67A-112F328C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CAD3F-6E9F-4E30-BA2C-D4AE0FD6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F0F52A-6FFD-4BFF-BD79-B3A696B335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8" name="Graphic 7" descr="Ui Ux with solid fill">
            <a:extLst>
              <a:ext uri="{FF2B5EF4-FFF2-40B4-BE49-F238E27FC236}">
                <a16:creationId xmlns:a16="http://schemas.microsoft.com/office/drawing/2014/main" id="{45508A96-F230-4235-B8E5-D1EF15A24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3939" y="2000779"/>
            <a:ext cx="1512214" cy="1512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EEB6B-4B8A-4E42-B80A-7331B3353D0E}"/>
              </a:ext>
            </a:extLst>
          </p:cNvPr>
          <p:cNvSpPr txBox="1"/>
          <p:nvPr/>
        </p:nvSpPr>
        <p:spPr>
          <a:xfrm>
            <a:off x="1221350" y="3683154"/>
            <a:ext cx="147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UI/UX</a:t>
            </a:r>
            <a:endParaRPr lang="uk-UA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Graphic 9" descr="Upward trend with solid fill">
            <a:extLst>
              <a:ext uri="{FF2B5EF4-FFF2-40B4-BE49-F238E27FC236}">
                <a16:creationId xmlns:a16="http://schemas.microsoft.com/office/drawing/2014/main" id="{7B5AFF42-7D3F-4F8F-926D-1BB6C1B1B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55168" y="2000779"/>
            <a:ext cx="1512214" cy="1512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06893B-2C61-469D-A413-07DC76789BB0}"/>
              </a:ext>
            </a:extLst>
          </p:cNvPr>
          <p:cNvSpPr txBox="1"/>
          <p:nvPr/>
        </p:nvSpPr>
        <p:spPr>
          <a:xfrm>
            <a:off x="3443649" y="3689527"/>
            <a:ext cx="1935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Portal version </a:t>
            </a:r>
            <a:r>
              <a:rPr lang="uk-UA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uk-UA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uk-UA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uk-UA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</a:t>
            </a:r>
          </a:p>
        </p:txBody>
      </p:sp>
      <p:pic>
        <p:nvPicPr>
          <p:cNvPr id="12" name="Graphic 11" descr="Shuffle with solid fill">
            <a:extLst>
              <a:ext uri="{FF2B5EF4-FFF2-40B4-BE49-F238E27FC236}">
                <a16:creationId xmlns:a16="http://schemas.microsoft.com/office/drawing/2014/main" id="{21533E15-CBD1-40AD-9AF1-B2E17DD06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30424" y="1997933"/>
            <a:ext cx="1512214" cy="15122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E1A280-59A9-4028-9015-6472FC986F28}"/>
              </a:ext>
            </a:extLst>
          </p:cNvPr>
          <p:cNvSpPr txBox="1"/>
          <p:nvPr/>
        </p:nvSpPr>
        <p:spPr>
          <a:xfrm>
            <a:off x="5728521" y="3683154"/>
            <a:ext cx="2541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 of Web API is similar to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Dataverse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API</a:t>
            </a:r>
          </a:p>
        </p:txBody>
      </p:sp>
      <p:pic>
        <p:nvPicPr>
          <p:cNvPr id="14" name="Graphic 13" descr="Stop with solid fill">
            <a:extLst>
              <a:ext uri="{FF2B5EF4-FFF2-40B4-BE49-F238E27FC236}">
                <a16:creationId xmlns:a16="http://schemas.microsoft.com/office/drawing/2014/main" id="{1F040BA8-34EF-4C62-B13D-BBA117FC7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056870" y="1980671"/>
            <a:ext cx="1512214" cy="15122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4CD1AB-B451-4682-8654-409429F6FBDD}"/>
              </a:ext>
            </a:extLst>
          </p:cNvPr>
          <p:cNvSpPr txBox="1"/>
          <p:nvPr/>
        </p:nvSpPr>
        <p:spPr>
          <a:xfrm>
            <a:off x="8542371" y="3683154"/>
            <a:ext cx="2541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for integration purpose</a:t>
            </a:r>
          </a:p>
        </p:txBody>
      </p:sp>
    </p:spTree>
    <p:extLst>
      <p:ext uri="{BB962C8B-B14F-4D97-AF65-F5344CB8AC3E}">
        <p14:creationId xmlns:p14="http://schemas.microsoft.com/office/powerpoint/2010/main" val="411483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CA4-DBC9-4BAD-86D3-56286CED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9BF8C-6960-41B7-B6DC-729287C7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D77C-897A-4BF4-85EC-99F559DE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A4EA80-8B61-46DD-B3E0-0E34F3EA8C2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Operations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59B83B-3C8B-4716-B8C1-D43AF871B0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8" name="Graphic 7" descr="Add with solid fill">
            <a:extLst>
              <a:ext uri="{FF2B5EF4-FFF2-40B4-BE49-F238E27FC236}">
                <a16:creationId xmlns:a16="http://schemas.microsoft.com/office/drawing/2014/main" id="{E2560109-949D-400C-8880-5EF5DA99F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5224" y="1979586"/>
            <a:ext cx="1222704" cy="122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F8A6E9-18DB-4526-AB9F-22FB072A4F06}"/>
              </a:ext>
            </a:extLst>
          </p:cNvPr>
          <p:cNvSpPr txBox="1"/>
          <p:nvPr/>
        </p:nvSpPr>
        <p:spPr>
          <a:xfrm>
            <a:off x="2375223" y="3202290"/>
            <a:ext cx="135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Create</a:t>
            </a:r>
            <a:endParaRPr lang="uk-UA" sz="2800" b="1" dirty="0"/>
          </a:p>
        </p:txBody>
      </p:sp>
      <p:pic>
        <p:nvPicPr>
          <p:cNvPr id="10" name="Graphic 9" descr="Eraser with solid fill">
            <a:extLst>
              <a:ext uri="{FF2B5EF4-FFF2-40B4-BE49-F238E27FC236}">
                <a16:creationId xmlns:a16="http://schemas.microsoft.com/office/drawing/2014/main" id="{CD3A7CFF-3F41-4645-B0F6-455F5EA16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498636" y="1974607"/>
            <a:ext cx="1222704" cy="1222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FE8541-DAB2-4AC5-9E15-B69007AD2DAD}"/>
              </a:ext>
            </a:extLst>
          </p:cNvPr>
          <p:cNvSpPr txBox="1"/>
          <p:nvPr/>
        </p:nvSpPr>
        <p:spPr>
          <a:xfrm>
            <a:off x="8498635" y="3197311"/>
            <a:ext cx="135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Delete</a:t>
            </a:r>
            <a:endParaRPr lang="uk-UA" sz="2800" b="1" dirty="0"/>
          </a:p>
        </p:txBody>
      </p:sp>
      <p:pic>
        <p:nvPicPr>
          <p:cNvPr id="12" name="Graphic 11" descr="Pencil with solid fill">
            <a:extLst>
              <a:ext uri="{FF2B5EF4-FFF2-40B4-BE49-F238E27FC236}">
                <a16:creationId xmlns:a16="http://schemas.microsoft.com/office/drawing/2014/main" id="{6423BC67-B770-4651-8EFB-F33C7FB08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84648" y="1974607"/>
            <a:ext cx="1222704" cy="1222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261F07-7F99-4B43-A96D-ACD357F91A88}"/>
              </a:ext>
            </a:extLst>
          </p:cNvPr>
          <p:cNvSpPr txBox="1"/>
          <p:nvPr/>
        </p:nvSpPr>
        <p:spPr>
          <a:xfrm>
            <a:off x="5436929" y="3197311"/>
            <a:ext cx="135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Update</a:t>
            </a:r>
            <a:endParaRPr lang="uk-UA" sz="2800" b="1" dirty="0"/>
          </a:p>
        </p:txBody>
      </p:sp>
      <p:pic>
        <p:nvPicPr>
          <p:cNvPr id="14" name="Graphic 13" descr="Follow with solid fill">
            <a:extLst>
              <a:ext uri="{FF2B5EF4-FFF2-40B4-BE49-F238E27FC236}">
                <a16:creationId xmlns:a16="http://schemas.microsoft.com/office/drawing/2014/main" id="{F290BF63-F7D6-404B-9BDA-94DA04B65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016464" y="3727190"/>
            <a:ext cx="1222704" cy="1222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7BAFF3-6D7D-409A-955E-9F2D37C08372}"/>
              </a:ext>
            </a:extLst>
          </p:cNvPr>
          <p:cNvSpPr txBox="1"/>
          <p:nvPr/>
        </p:nvSpPr>
        <p:spPr>
          <a:xfrm>
            <a:off x="3846006" y="4927280"/>
            <a:ext cx="156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Associate</a:t>
            </a:r>
            <a:endParaRPr lang="uk-UA" sz="2800" b="1" dirty="0"/>
          </a:p>
        </p:txBody>
      </p:sp>
      <p:pic>
        <p:nvPicPr>
          <p:cNvPr id="16" name="Graphic 15" descr="Unfollow with solid fill">
            <a:extLst>
              <a:ext uri="{FF2B5EF4-FFF2-40B4-BE49-F238E27FC236}">
                <a16:creationId xmlns:a16="http://schemas.microsoft.com/office/drawing/2014/main" id="{284817B4-0B9F-4F5D-9062-B5CBD2674E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078170" y="3727190"/>
            <a:ext cx="1222704" cy="1222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46D25C-E714-42F9-8D6B-AFB4611DDB5F}"/>
              </a:ext>
            </a:extLst>
          </p:cNvPr>
          <p:cNvSpPr txBox="1"/>
          <p:nvPr/>
        </p:nvSpPr>
        <p:spPr>
          <a:xfrm>
            <a:off x="6632246" y="4958525"/>
            <a:ext cx="2339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Disassociate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67952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CA4-DBC9-4BAD-86D3-56286CED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9BF8C-6960-41B7-B6DC-729287C7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D77C-897A-4BF4-85EC-99F559DE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A4EA80-8B61-46DD-B3E0-0E34F3EA8C2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Operations – Release Wave 2 2021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59B83B-3C8B-4716-B8C1-D43AF871B0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4" name="Graphic 13" descr="Binoculars with solid fill">
            <a:extLst>
              <a:ext uri="{FF2B5EF4-FFF2-40B4-BE49-F238E27FC236}">
                <a16:creationId xmlns:a16="http://schemas.microsoft.com/office/drawing/2014/main" id="{F290BF63-F7D6-404B-9BDA-94DA04B65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86884" y="2468237"/>
            <a:ext cx="1563619" cy="1563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7BAFF3-6D7D-409A-955E-9F2D37C08372}"/>
              </a:ext>
            </a:extLst>
          </p:cNvPr>
          <p:cNvSpPr txBox="1"/>
          <p:nvPr/>
        </p:nvSpPr>
        <p:spPr>
          <a:xfrm>
            <a:off x="3154118" y="4031856"/>
            <a:ext cx="1563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Read</a:t>
            </a:r>
            <a:endParaRPr lang="uk-UA" sz="3200" b="1" dirty="0"/>
          </a:p>
        </p:txBody>
      </p:sp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84817B4-0B9F-4F5D-9062-B5CBD2674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98442" y="2468237"/>
            <a:ext cx="1563619" cy="15636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46D25C-E714-42F9-8D6B-AFB4611DDB5F}"/>
              </a:ext>
            </a:extLst>
          </p:cNvPr>
          <p:cNvSpPr txBox="1"/>
          <p:nvPr/>
        </p:nvSpPr>
        <p:spPr>
          <a:xfrm>
            <a:off x="6510750" y="4031856"/>
            <a:ext cx="2339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Custom Actions</a:t>
            </a:r>
            <a:endParaRPr lang="uk-UA" sz="3200" b="1" dirty="0"/>
          </a:p>
        </p:txBody>
      </p:sp>
    </p:spTree>
    <p:extLst>
      <p:ext uri="{BB962C8B-B14F-4D97-AF65-F5344CB8AC3E}">
        <p14:creationId xmlns:p14="http://schemas.microsoft.com/office/powerpoint/2010/main" val="31948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CA4-DBC9-4BAD-86D3-56286CED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9BF8C-6960-41B7-B6DC-729287C7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D77C-897A-4BF4-85EC-99F559DE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A4EA80-8B61-46DD-B3E0-0E34F3EA8C2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Operations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59B83B-3C8B-4716-B8C1-D43AF871B0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9" name="Graphic 8" descr="Send with solid fill">
            <a:extLst>
              <a:ext uri="{FF2B5EF4-FFF2-40B4-BE49-F238E27FC236}">
                <a16:creationId xmlns:a16="http://schemas.microsoft.com/office/drawing/2014/main" id="{4FAF0F62-9512-49EC-BDE9-D321DAD43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4598" y="2311843"/>
            <a:ext cx="1199177" cy="1199177"/>
          </a:xfrm>
          <a:prstGeom prst="rect">
            <a:avLst/>
          </a:prstGeom>
        </p:spPr>
      </p:pic>
      <p:pic>
        <p:nvPicPr>
          <p:cNvPr id="10" name="Graphic 9" descr="Adhesive Bandage with solid fill">
            <a:extLst>
              <a:ext uri="{FF2B5EF4-FFF2-40B4-BE49-F238E27FC236}">
                <a16:creationId xmlns:a16="http://schemas.microsoft.com/office/drawing/2014/main" id="{F966A2A6-7FCA-4BB5-A686-AB06BD968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4749" y="2282699"/>
            <a:ext cx="1199177" cy="1199177"/>
          </a:xfrm>
          <a:prstGeom prst="rect">
            <a:avLst/>
          </a:prstGeom>
        </p:spPr>
      </p:pic>
      <p:pic>
        <p:nvPicPr>
          <p:cNvPr id="11" name="Graphic 10" descr="Recycle with solid fill">
            <a:extLst>
              <a:ext uri="{FF2B5EF4-FFF2-40B4-BE49-F238E27FC236}">
                <a16:creationId xmlns:a16="http://schemas.microsoft.com/office/drawing/2014/main" id="{3F4618AB-18B7-4901-8273-30AAA92E8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4903" y="2282699"/>
            <a:ext cx="1199177" cy="1199177"/>
          </a:xfrm>
          <a:prstGeom prst="rect">
            <a:avLst/>
          </a:prstGeom>
        </p:spPr>
      </p:pic>
      <p:pic>
        <p:nvPicPr>
          <p:cNvPr id="12" name="Graphic 11" descr="Building Brick Wall with solid fill">
            <a:extLst>
              <a:ext uri="{FF2B5EF4-FFF2-40B4-BE49-F238E27FC236}">
                <a16:creationId xmlns:a16="http://schemas.microsoft.com/office/drawing/2014/main" id="{71E40A0A-6D8A-4186-9F15-51F330E07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5054" y="2311843"/>
            <a:ext cx="1199177" cy="1199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D99D55-ED2C-4009-9312-C2324A265750}"/>
              </a:ext>
            </a:extLst>
          </p:cNvPr>
          <p:cNvSpPr txBox="1"/>
          <p:nvPr/>
        </p:nvSpPr>
        <p:spPr>
          <a:xfrm>
            <a:off x="1557716" y="3349296"/>
            <a:ext cx="111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a typeface="Lato" panose="020F0502020204030203" pitchFamily="34" charset="0"/>
                <a:cs typeface="Lato" panose="020F0502020204030203" pitchFamily="34" charset="0"/>
              </a:rPr>
              <a:t>POST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12C28-01E1-41FD-9F9E-66E92D3A5DA6}"/>
              </a:ext>
            </a:extLst>
          </p:cNvPr>
          <p:cNvSpPr txBox="1"/>
          <p:nvPr/>
        </p:nvSpPr>
        <p:spPr>
          <a:xfrm>
            <a:off x="4073871" y="3349296"/>
            <a:ext cx="13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a typeface="Lato" panose="020F0502020204030203" pitchFamily="34" charset="0"/>
                <a:cs typeface="Lato" panose="020F0502020204030203" pitchFamily="34" charset="0"/>
              </a:rPr>
              <a:t>PATCH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81D9A-6523-43BA-8E5C-E971F37D1834}"/>
              </a:ext>
            </a:extLst>
          </p:cNvPr>
          <p:cNvSpPr txBox="1"/>
          <p:nvPr/>
        </p:nvSpPr>
        <p:spPr>
          <a:xfrm>
            <a:off x="6594828" y="3349296"/>
            <a:ext cx="1488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a typeface="Lato" panose="020F0502020204030203" pitchFamily="34" charset="0"/>
                <a:cs typeface="Lato" panose="020F0502020204030203" pitchFamily="34" charset="0"/>
              </a:rPr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E583E-6782-46A1-91CF-E7064BAE58D9}"/>
              </a:ext>
            </a:extLst>
          </p:cNvPr>
          <p:cNvSpPr txBox="1"/>
          <p:nvPr/>
        </p:nvSpPr>
        <p:spPr>
          <a:xfrm>
            <a:off x="9615310" y="3349296"/>
            <a:ext cx="87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a typeface="Lato" panose="020F0502020204030203" pitchFamily="34" charset="0"/>
                <a:cs typeface="Lato" panose="020F0502020204030203" pitchFamily="34" charset="0"/>
              </a:rPr>
              <a:t>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FE2E71-D389-41A5-8FDB-82503AF1DAE7}"/>
              </a:ext>
            </a:extLst>
          </p:cNvPr>
          <p:cNvSpPr/>
          <p:nvPr/>
        </p:nvSpPr>
        <p:spPr>
          <a:xfrm>
            <a:off x="929640" y="3817542"/>
            <a:ext cx="241072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Creating entities and calling actions.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6B97A2-455A-435F-94E4-5CB83FDA2EAE}"/>
              </a:ext>
            </a:extLst>
          </p:cNvPr>
          <p:cNvSpPr/>
          <p:nvPr/>
        </p:nvSpPr>
        <p:spPr>
          <a:xfrm>
            <a:off x="3585590" y="3817542"/>
            <a:ext cx="2410729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Use when updating entities or doing </a:t>
            </a:r>
            <a:r>
              <a:rPr lang="en-US" dirty="0" err="1">
                <a:ea typeface="Lato" panose="020F0502020204030203" pitchFamily="34" charset="0"/>
                <a:cs typeface="Lato" panose="020F0502020204030203" pitchFamily="34" charset="0"/>
              </a:rPr>
              <a:t>upsert</a:t>
            </a: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 operations.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510737-1831-4925-8015-D9B322F086FB}"/>
              </a:ext>
            </a:extLst>
          </p:cNvPr>
          <p:cNvSpPr/>
          <p:nvPr/>
        </p:nvSpPr>
        <p:spPr>
          <a:xfrm>
            <a:off x="6166502" y="3817542"/>
            <a:ext cx="2410729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Use when deleting entities or individual properties of entities.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EE7F33-C7C5-48B2-ACFA-A8B3C5F81CF7}"/>
              </a:ext>
            </a:extLst>
          </p:cNvPr>
          <p:cNvSpPr/>
          <p:nvPr/>
        </p:nvSpPr>
        <p:spPr>
          <a:xfrm>
            <a:off x="8823891" y="3817542"/>
            <a:ext cx="2410729" cy="1293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ea typeface="Lato" panose="020F0502020204030203" pitchFamily="34" charset="0"/>
                <a:cs typeface="Lato" panose="020F0502020204030203" pitchFamily="34" charset="0"/>
              </a:rPr>
              <a:t>Use in limited situations to update individual properties of entities.</a:t>
            </a:r>
          </a:p>
        </p:txBody>
      </p:sp>
    </p:spTree>
    <p:extLst>
      <p:ext uri="{BB962C8B-B14F-4D97-AF65-F5344CB8AC3E}">
        <p14:creationId xmlns:p14="http://schemas.microsoft.com/office/powerpoint/2010/main" val="24376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CA4-DBC9-4BAD-86D3-56286CED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9BF8C-6960-41B7-B6DC-729287C7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D77C-897A-4BF4-85EC-99F559DE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A4EA80-8B61-46DD-B3E0-0E34F3EA8C2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59B83B-3C8B-4716-B8C1-D43AF871B0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11" name="Graphic 10" descr="Irritant with solid fill">
            <a:extLst>
              <a:ext uri="{FF2B5EF4-FFF2-40B4-BE49-F238E27FC236}">
                <a16:creationId xmlns:a16="http://schemas.microsoft.com/office/drawing/2014/main" id="{4802AD8F-B308-4FFD-8596-9C86CEFF1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2164" y="2516607"/>
            <a:ext cx="2095480" cy="2246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85F2F8-CBDF-42BD-B95B-374FBEBDE3A7}"/>
              </a:ext>
            </a:extLst>
          </p:cNvPr>
          <p:cNvSpPr txBox="1"/>
          <p:nvPr/>
        </p:nvSpPr>
        <p:spPr>
          <a:xfrm>
            <a:off x="4270760" y="2108712"/>
            <a:ext cx="7536542" cy="2795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Web API doesn’t support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working with portal configuration entities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File and Image type fields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Choices field type</a:t>
            </a:r>
          </a:p>
        </p:txBody>
      </p:sp>
    </p:spTree>
    <p:extLst>
      <p:ext uri="{BB962C8B-B14F-4D97-AF65-F5344CB8AC3E}">
        <p14:creationId xmlns:p14="http://schemas.microsoft.com/office/powerpoint/2010/main" val="170010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CA4-DBC9-4BAD-86D3-56286CED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  <a:endParaRPr lang="uk-U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9BF8C-6960-41B7-B6DC-729287C7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 Apps Portal Web API - Deep dive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D77C-897A-4BF4-85EC-99F559DE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A4EA80-8B61-46DD-B3E0-0E34F3EA8C2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59B83B-3C8B-4716-B8C1-D43AF871B0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9" name="Graphic 8" descr="Key with solid fill">
            <a:extLst>
              <a:ext uri="{FF2B5EF4-FFF2-40B4-BE49-F238E27FC236}">
                <a16:creationId xmlns:a16="http://schemas.microsoft.com/office/drawing/2014/main" id="{3B5F5709-B51A-4011-8FE0-BAC491B60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0018" y="2260687"/>
            <a:ext cx="1603890" cy="1603890"/>
          </a:xfrm>
          <a:prstGeom prst="rect">
            <a:avLst/>
          </a:prstGeom>
        </p:spPr>
      </p:pic>
      <p:pic>
        <p:nvPicPr>
          <p:cNvPr id="10" name="Graphic 9" descr="Safe with solid fill">
            <a:extLst>
              <a:ext uri="{FF2B5EF4-FFF2-40B4-BE49-F238E27FC236}">
                <a16:creationId xmlns:a16="http://schemas.microsoft.com/office/drawing/2014/main" id="{9BF5066E-3130-401F-8A31-B0FB57555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5790" y="2314437"/>
            <a:ext cx="1708931" cy="1708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F0157C-EE3B-4AD7-A31A-B938F8D22A59}"/>
              </a:ext>
            </a:extLst>
          </p:cNvPr>
          <p:cNvSpPr txBox="1"/>
          <p:nvPr/>
        </p:nvSpPr>
        <p:spPr>
          <a:xfrm>
            <a:off x="6341116" y="3820794"/>
            <a:ext cx="2341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CSRF token</a:t>
            </a:r>
            <a:endParaRPr lang="uk-UA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EC6CC-0AB2-40BF-8DF1-75BEC16B5784}"/>
              </a:ext>
            </a:extLst>
          </p:cNvPr>
          <p:cNvSpPr txBox="1"/>
          <p:nvPr/>
        </p:nvSpPr>
        <p:spPr>
          <a:xfrm>
            <a:off x="9034507" y="3892772"/>
            <a:ext cx="2341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GDPR</a:t>
            </a:r>
            <a:endParaRPr lang="uk-UA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Graphic 14" descr="Shield Tick with solid fill">
            <a:extLst>
              <a:ext uri="{FF2B5EF4-FFF2-40B4-BE49-F238E27FC236}">
                <a16:creationId xmlns:a16="http://schemas.microsoft.com/office/drawing/2014/main" id="{CA72DA48-6DA8-4AE6-84EB-ABF402B68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05042" y="2314437"/>
            <a:ext cx="1603890" cy="1603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E0677E-7FAC-4112-A9D4-5021CE021896}"/>
              </a:ext>
            </a:extLst>
          </p:cNvPr>
          <p:cNvSpPr txBox="1"/>
          <p:nvPr/>
        </p:nvSpPr>
        <p:spPr>
          <a:xfrm>
            <a:off x="766506" y="3872129"/>
            <a:ext cx="2926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 Permissions</a:t>
            </a:r>
            <a:endParaRPr lang="uk-UA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Graphic 16" descr="Database with solid fill">
            <a:extLst>
              <a:ext uri="{FF2B5EF4-FFF2-40B4-BE49-F238E27FC236}">
                <a16:creationId xmlns:a16="http://schemas.microsoft.com/office/drawing/2014/main" id="{B5594610-E04B-40FA-B51C-3DC19D9EC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888982" y="2304470"/>
            <a:ext cx="1603890" cy="1603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E2D98A-F023-4320-BD57-58CFD72A7BBD}"/>
              </a:ext>
            </a:extLst>
          </p:cNvPr>
          <p:cNvSpPr txBox="1"/>
          <p:nvPr/>
        </p:nvSpPr>
        <p:spPr>
          <a:xfrm>
            <a:off x="3520080" y="3864577"/>
            <a:ext cx="2452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 field configuration</a:t>
            </a:r>
            <a:endParaRPr lang="uk-UA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95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Speak Pro</vt:lpstr>
      <vt:lpstr>Calibri</vt:lpstr>
      <vt:lpstr>Office Theme</vt:lpstr>
      <vt:lpstr>PowerPoint Presentation</vt:lpstr>
      <vt:lpstr>Agenda</vt:lpstr>
      <vt:lpstr>About me</vt:lpstr>
      <vt:lpstr>Web API</vt:lpstr>
      <vt:lpstr>Web API</vt:lpstr>
      <vt:lpstr>Web API</vt:lpstr>
      <vt:lpstr>Web API</vt:lpstr>
      <vt:lpstr>Web API</vt:lpstr>
      <vt:lpstr>Web API</vt:lpstr>
      <vt:lpstr>Web API</vt:lpstr>
      <vt:lpstr>DEMO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2020-05-24T23:43:48Z</dcterms:created>
  <dcterms:modified xsi:type="dcterms:W3CDTF">2021-09-26T09:51:25Z</dcterms:modified>
</cp:coreProperties>
</file>